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530" r:id="rId5"/>
    <p:sldId id="531" r:id="rId6"/>
    <p:sldId id="533" r:id="rId7"/>
    <p:sldId id="534" r:id="rId8"/>
    <p:sldId id="537" r:id="rId9"/>
    <p:sldId id="546" r:id="rId10"/>
    <p:sldId id="557" r:id="rId11"/>
    <p:sldId id="547" r:id="rId12"/>
    <p:sldId id="549" r:id="rId13"/>
    <p:sldId id="550" r:id="rId14"/>
    <p:sldId id="551" r:id="rId15"/>
    <p:sldId id="552" r:id="rId16"/>
    <p:sldId id="553" r:id="rId17"/>
    <p:sldId id="554" r:id="rId18"/>
    <p:sldId id="555" r:id="rId19"/>
    <p:sldId id="55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422"/>
  </p:normalViewPr>
  <p:slideViewPr>
    <p:cSldViewPr snapToGrid="0">
      <p:cViewPr varScale="1">
        <p:scale>
          <a:sx n="161" d="100"/>
          <a:sy n="161" d="100"/>
        </p:scale>
        <p:origin x="15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Investigating Laptop (Sales) q2-q3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Syahrul Budi </a:t>
            </a:r>
            <a:r>
              <a:rPr lang="en-US" dirty="0" err="1"/>
              <a:t>Rahmadan</a:t>
            </a:r>
            <a:endParaRPr lang="en-US" dirty="0"/>
          </a:p>
          <a:p>
            <a:r>
              <a:rPr lang="en-US" dirty="0"/>
              <a:t>Hacktiv8 Technology Surabaya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38A19-9B38-8A52-87E9-120BD7F7F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803" y="5020056"/>
            <a:ext cx="1728394" cy="172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7A33B8-D1A9-595C-0209-82DB7E852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65" y="1580405"/>
            <a:ext cx="10794670" cy="45047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FBC11E4-9B72-F25B-51AD-FE8C37059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D4F5988-46DB-B863-D70B-DCDD12F57C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4372" y="688135"/>
            <a:ext cx="7763256" cy="636992"/>
          </a:xfrm>
        </p:spPr>
        <p:txBody>
          <a:bodyPr/>
          <a:lstStyle/>
          <a:p>
            <a:r>
              <a:rPr lang="en-US" sz="2400" dirty="0"/>
              <a:t>Most processor sales (generations)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3371572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21339-1DA7-52B5-8828-2138AF7563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527236-DA40-367F-633D-6408F38B31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61550-54C5-A680-125A-8A31E48E3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57" y="1619958"/>
            <a:ext cx="11364686" cy="4549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8372F1-A167-4B54-C873-E90075943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44FF27-DC38-D8E5-0DBF-7B2286ACFAF7}"/>
              </a:ext>
            </a:extLst>
          </p:cNvPr>
          <p:cNvSpPr txBox="1">
            <a:spLocks/>
          </p:cNvSpPr>
          <p:nvPr/>
        </p:nvSpPr>
        <p:spPr>
          <a:xfrm>
            <a:off x="2200656" y="366592"/>
            <a:ext cx="7763256" cy="4404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all" spc="6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Ram configuration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363256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C7EC4-03E1-6DD2-0C1F-6041511468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5DD28C-5602-DAF6-6C67-671D1AE31D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11FEDF-CA2F-E8F1-3B02-3832E7557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647" y="1282120"/>
            <a:ext cx="10319657" cy="42937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A3D7B3-BD6C-1247-D6D3-37F354C58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45693A0-B5BD-1DE3-5D04-D9DD65D2AF3D}"/>
              </a:ext>
            </a:extLst>
          </p:cNvPr>
          <p:cNvSpPr txBox="1">
            <a:spLocks/>
          </p:cNvSpPr>
          <p:nvPr/>
        </p:nvSpPr>
        <p:spPr>
          <a:xfrm>
            <a:off x="2212847" y="419793"/>
            <a:ext cx="7763256" cy="5176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spc="6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Storage to processor type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2963492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BCDD36F-C5C6-4519-36EB-99FB72566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0485" y="1318161"/>
            <a:ext cx="9983598" cy="4342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6C914D-B838-447D-A93B-EA63E0EC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F5E9B15-1367-E83F-5758-5A9EE5561DFF}"/>
              </a:ext>
            </a:extLst>
          </p:cNvPr>
          <p:cNvSpPr txBox="1">
            <a:spLocks/>
          </p:cNvSpPr>
          <p:nvPr/>
        </p:nvSpPr>
        <p:spPr>
          <a:xfrm>
            <a:off x="2200656" y="556601"/>
            <a:ext cx="7763256" cy="4404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all" spc="6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Graphic card </a:t>
            </a:r>
            <a:r>
              <a:rPr lang="en-US" sz="2400" dirty="0" err="1"/>
              <a:t>vram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1201974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EF18-ED17-73A4-9CF3-795F91A735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62C3AE-862F-B875-68A8-5F69F2D661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D8025-8476-BA92-DFF3-6F001FE98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70" y="1262953"/>
            <a:ext cx="11329060" cy="43320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8D28C4-DA95-F9DB-19C7-17CFEA696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8991F7E-0388-D586-504A-42BD9C1A03E1}"/>
              </a:ext>
            </a:extLst>
          </p:cNvPr>
          <p:cNvSpPr txBox="1">
            <a:spLocks/>
          </p:cNvSpPr>
          <p:nvPr/>
        </p:nvSpPr>
        <p:spPr>
          <a:xfrm>
            <a:off x="1859220" y="486795"/>
            <a:ext cx="8473559" cy="4404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all" spc="6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Additional features (touch screen)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3819258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38AA-4EDD-2FC0-67A5-0F5C6504D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1075973"/>
            <a:ext cx="8878824" cy="1069848"/>
          </a:xfrm>
        </p:spPr>
        <p:txBody>
          <a:bodyPr/>
          <a:lstStyle/>
          <a:p>
            <a:r>
              <a:rPr lang="id-ID" dirty="0"/>
              <a:t>What can we focus for customer grow and retrain ?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39D1F-4B86-3B1C-786B-7E9DD745DB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CDD275-C3F6-16A1-E405-105D7D70C3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d-ID" dirty="0"/>
              <a:t>Processor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BC5763-FFAB-8C68-D43D-EF557E0D3B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Customer needs efficient performance</a:t>
            </a:r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D9F1529-E97F-1525-0D87-C50199E05A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d-ID" dirty="0"/>
              <a:t>RAM</a:t>
            </a:r>
            <a:endParaRPr lang="en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BCDAE4-AD34-25A4-7CD3-E54C6635F6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For multitasking</a:t>
            </a:r>
            <a:endParaRPr lang="en-ID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C63AA12-7D5C-1A92-6969-639EC2FCE4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d-ID" dirty="0"/>
              <a:t>Graphics Card</a:t>
            </a:r>
            <a:endParaRPr lang="en-ID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CA8B3F-D9C1-13B1-EA51-15D395DA3E7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Advance Task</a:t>
            </a:r>
            <a:endParaRPr lang="en-ID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1A1F5D-28F7-A2DE-8701-C3D582525A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d-ID" dirty="0"/>
              <a:t>Storage</a:t>
            </a:r>
            <a:endParaRPr lang="en-ID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2154F63-CE11-F7EA-C7CF-B0F7FB3248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Store more data</a:t>
            </a:r>
            <a:endParaRPr lang="en-ID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0789C4BD-988C-3141-E7D2-D609167EA587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45" b="45"/>
          <a:stretch>
            <a:fillRect/>
          </a:stretch>
        </p:blipFill>
        <p:spPr/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8F0B79E6-3588-AE58-288D-92DB69F8F3A4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 l="22852" r="22852"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8E896104-9579-4121-507E-1A2F7E89423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/>
          <a:srcRect l="16667" r="16667"/>
          <a:stretch>
            <a:fillRect/>
          </a:stretch>
        </p:blipFill>
        <p:spPr/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C3FDC34A-2373-F354-2D53-44B3E86785B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/>
          <a:srcRect l="21915" r="21915"/>
          <a:stretch>
            <a:fillRect/>
          </a:stretch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2F4724-2036-691A-BC87-3B4BABC7A0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77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FD77-5CE3-1493-E341-DB39C30045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3CE18-5406-6AEA-0E83-A1560A830F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Syahrul Budi </a:t>
            </a:r>
            <a:r>
              <a:rPr lang="en-US" dirty="0" err="1"/>
              <a:t>Rahmadan</a:t>
            </a:r>
            <a:endParaRPr lang="en-US" dirty="0"/>
          </a:p>
          <a:p>
            <a:r>
              <a:rPr lang="en-US" dirty="0"/>
              <a:t>Hacktiv8 Technology Surabaya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867FFE-AD9B-2F81-A195-A21939B62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803" y="4251960"/>
            <a:ext cx="1728394" cy="172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311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Introduction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Focus Business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Engineering Flow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Analyze and Insights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AE42-75AF-229C-2692-C10ADA4FFA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Investigating Laptop Sales 2023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7E1D02-9BA1-4198-72D4-EA632D64C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From the data provided by the financial division, it was noted that the revenue obtained from the </a:t>
            </a:r>
            <a:r>
              <a:rPr lang="en-US" dirty="0" err="1"/>
              <a:t>XyZ</a:t>
            </a:r>
            <a:r>
              <a:rPr lang="en-US" dirty="0"/>
              <a:t> corporate Sub-Business Laptop Sales had decreased drastically. Therefore, as a data engineer also known as, I try to see and record the factors that cause this.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D4E7E2-2D47-13E5-CD4B-9FC35D7E4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Focus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Focus on more of our customer needs and retrain them so they can have more trust with 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8F7BC2-9362-FA7B-9A6A-43BA0A248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4C44EC9-F730-00B6-E479-530EC276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1497321" y="2736484"/>
            <a:ext cx="1512407" cy="938717"/>
            <a:chOff x="4779792" y="2384561"/>
            <a:chExt cx="3365480" cy="2088878"/>
          </a:xfrm>
          <a:solidFill>
            <a:schemeClr val="accent6">
              <a:alpha val="50231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8B6D2F8E-4F98-B89F-E4FB-DD9F900821E1}"/>
                </a:ext>
              </a:extLst>
            </p:cNvPr>
            <p:cNvSpPr/>
            <p:nvPr/>
          </p:nvSpPr>
          <p:spPr>
            <a:xfrm flipH="1">
              <a:off x="6582137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9EBD7AD-ED91-CC5F-0110-3EE43A60F946}"/>
                </a:ext>
              </a:extLst>
            </p:cNvPr>
            <p:cNvSpPr/>
            <p:nvPr/>
          </p:nvSpPr>
          <p:spPr>
            <a:xfrm flipH="1">
              <a:off x="4779792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6B0BED4-B4D2-A8C2-9E8E-FA7D1819E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99707" y="3205843"/>
            <a:ext cx="1512408" cy="938718"/>
            <a:chOff x="4779792" y="2384561"/>
            <a:chExt cx="3365480" cy="2088878"/>
          </a:xfrm>
          <a:solidFill>
            <a:schemeClr val="accent1">
              <a:alpha val="48174"/>
            </a:schemeClr>
          </a:solidFill>
        </p:grpSpPr>
        <p:sp>
          <p:nvSpPr>
            <p:cNvPr id="8" name="Freeform 1">
              <a:extLst>
                <a:ext uri="{FF2B5EF4-FFF2-40B4-BE49-F238E27FC236}">
                  <a16:creationId xmlns:a16="http://schemas.microsoft.com/office/drawing/2014/main" id="{B542C6FD-B908-03BB-DE9D-1E76EE849265}"/>
                </a:ext>
              </a:extLst>
            </p:cNvPr>
            <p:cNvSpPr/>
            <p:nvPr/>
          </p:nvSpPr>
          <p:spPr>
            <a:xfrm flipH="1">
              <a:off x="6582137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id="{594F7F18-2B8D-7493-904B-1BD252DFC677}"/>
                </a:ext>
              </a:extLst>
            </p:cNvPr>
            <p:cNvSpPr/>
            <p:nvPr/>
          </p:nvSpPr>
          <p:spPr>
            <a:xfrm flipH="1">
              <a:off x="4779792" y="2384561"/>
              <a:ext cx="1563135" cy="2088878"/>
            </a:xfrm>
            <a:custGeom>
              <a:avLst/>
              <a:gdLst>
                <a:gd name="connsiteX0" fmla="*/ 520700 w 1041400"/>
                <a:gd name="connsiteY0" fmla="*/ 0 h 1391663"/>
                <a:gd name="connsiteX1" fmla="*/ 0 w 1041400"/>
                <a:gd name="connsiteY1" fmla="*/ 520700 h 1391663"/>
                <a:gd name="connsiteX2" fmla="*/ 601 w 1041400"/>
                <a:gd name="connsiteY2" fmla="*/ 526665 h 1391663"/>
                <a:gd name="connsiteX3" fmla="*/ 0 w 1041400"/>
                <a:gd name="connsiteY3" fmla="*/ 530884 h 1391663"/>
                <a:gd name="connsiteX4" fmla="*/ 839841 w 1041400"/>
                <a:gd name="connsiteY4" fmla="*/ 1391663 h 1391663"/>
                <a:gd name="connsiteX5" fmla="*/ 596988 w 1041400"/>
                <a:gd name="connsiteY5" fmla="*/ 1070463 h 1391663"/>
                <a:gd name="connsiteX6" fmla="*/ 595327 w 1041400"/>
                <a:gd name="connsiteY6" fmla="*/ 1033877 h 1391663"/>
                <a:gd name="connsiteX7" fmla="*/ 625639 w 1041400"/>
                <a:gd name="connsiteY7" fmla="*/ 1030821 h 1391663"/>
                <a:gd name="connsiteX8" fmla="*/ 1041400 w 1041400"/>
                <a:gd name="connsiteY8" fmla="*/ 520700 h 1391663"/>
                <a:gd name="connsiteX9" fmla="*/ 520700 w 1041400"/>
                <a:gd name="connsiteY9" fmla="*/ 0 h 1391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1400" h="1391663">
                  <a:moveTo>
                    <a:pt x="520700" y="0"/>
                  </a:moveTo>
                  <a:cubicBezTo>
                    <a:pt x="233125" y="0"/>
                    <a:pt x="0" y="233125"/>
                    <a:pt x="0" y="520700"/>
                  </a:cubicBezTo>
                  <a:lnTo>
                    <a:pt x="601" y="526665"/>
                  </a:lnTo>
                  <a:lnTo>
                    <a:pt x="0" y="530884"/>
                  </a:lnTo>
                  <a:cubicBezTo>
                    <a:pt x="1270" y="763309"/>
                    <a:pt x="141037" y="1339599"/>
                    <a:pt x="839841" y="1391663"/>
                  </a:cubicBezTo>
                  <a:cubicBezTo>
                    <a:pt x="756282" y="1328754"/>
                    <a:pt x="622088" y="1243235"/>
                    <a:pt x="596988" y="1070463"/>
                  </a:cubicBezTo>
                  <a:lnTo>
                    <a:pt x="595327" y="1033877"/>
                  </a:lnTo>
                  <a:lnTo>
                    <a:pt x="625639" y="1030821"/>
                  </a:lnTo>
                  <a:cubicBezTo>
                    <a:pt x="862914" y="982268"/>
                    <a:pt x="1041400" y="772328"/>
                    <a:pt x="1041400" y="520700"/>
                  </a:cubicBezTo>
                  <a:cubicBezTo>
                    <a:pt x="1041400" y="233125"/>
                    <a:pt x="808275" y="0"/>
                    <a:pt x="5207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4F090D-C862-CF85-1001-A82E54365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3065437"/>
            <a:ext cx="7763256" cy="727126"/>
          </a:xfrm>
        </p:spPr>
        <p:txBody>
          <a:bodyPr/>
          <a:lstStyle/>
          <a:p>
            <a:r>
              <a:rPr lang="en-US" dirty="0"/>
              <a:t>Engineering 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6CE4F2-989E-886B-534C-36418E55C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210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4CA31C-916C-F7D8-2DA9-76C5D6B8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Engineering Flow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5F02F1-122E-1383-EF72-1C1FE279A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6BC5A5-5BAE-62C0-41F7-22906ADF5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947" y="228492"/>
            <a:ext cx="6058105" cy="64010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295823-C90C-4D8F-A8CC-8AB575701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28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1-15_19-28-09">
            <a:hlinkClick r:id="" action="ppaction://media"/>
            <a:extLst>
              <a:ext uri="{FF2B5EF4-FFF2-40B4-BE49-F238E27FC236}">
                <a16:creationId xmlns:a16="http://schemas.microsoft.com/office/drawing/2014/main" id="{63BF4877-765D-C7DB-A363-675E3B6B16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567" y="539496"/>
            <a:ext cx="10273792" cy="57790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2B2AF7A-0711-4782-F7C2-E2474CEBFF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9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34848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3323-1898-AAAF-7276-4CB634B96C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Analyze</a:t>
            </a:r>
            <a:br>
              <a:rPr lang="en-US" dirty="0"/>
            </a:br>
            <a:r>
              <a:rPr lang="en-US" dirty="0"/>
              <a:t>and Insights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6C504A-758E-824B-895D-FCEC60EC4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36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4B72F9-E562-34A9-B4E6-C13DD131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872" y="1385021"/>
            <a:ext cx="10161319" cy="43848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7015B0-1A20-1974-D877-0C44A3E02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2152" y="0"/>
            <a:ext cx="1069848" cy="106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48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175</TotalTime>
  <Words>163</Words>
  <Application>Microsoft Office PowerPoint</Application>
  <PresentationFormat>Widescreen</PresentationFormat>
  <Paragraphs>37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Courier New</vt:lpstr>
      <vt:lpstr>Segoe UI Light</vt:lpstr>
      <vt:lpstr>Tw Cen MT</vt:lpstr>
      <vt:lpstr>Office Theme</vt:lpstr>
      <vt:lpstr>Investigating Laptop (Sales) q2-q3 2023</vt:lpstr>
      <vt:lpstr>CONTENTS</vt:lpstr>
      <vt:lpstr>INTRODUCTION</vt:lpstr>
      <vt:lpstr>Focus business</vt:lpstr>
      <vt:lpstr>Engineering Flow</vt:lpstr>
      <vt:lpstr>PowerPoint Presentation</vt:lpstr>
      <vt:lpstr>PowerPoint Presentation</vt:lpstr>
      <vt:lpstr>Analyze and Insights</vt:lpstr>
      <vt:lpstr>PowerPoint Presentation</vt:lpstr>
      <vt:lpstr>Most processor sales (generations)</vt:lpstr>
      <vt:lpstr>PowerPoint Presentation</vt:lpstr>
      <vt:lpstr>PowerPoint Presentation</vt:lpstr>
      <vt:lpstr>PowerPoint Presentation</vt:lpstr>
      <vt:lpstr>PowerPoint Presentation</vt:lpstr>
      <vt:lpstr>What can we focus for customer grow and retrain 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Laptop Sales q2-q3 2023</dc:title>
  <dc:creator>Lukos ~</dc:creator>
  <cp:lastModifiedBy>Lukos ~</cp:lastModifiedBy>
  <cp:revision>9</cp:revision>
  <dcterms:created xsi:type="dcterms:W3CDTF">2024-01-15T23:57:31Z</dcterms:created>
  <dcterms:modified xsi:type="dcterms:W3CDTF">2024-01-16T06:41:05Z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